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9" r:id="rId16"/>
    <p:sldId id="280" r:id="rId17"/>
    <p:sldId id="281" r:id="rId18"/>
    <p:sldId id="282" r:id="rId19"/>
    <p:sldId id="270" r:id="rId20"/>
    <p:sldId id="271" r:id="rId21"/>
    <p:sldId id="272" r:id="rId22"/>
    <p:sldId id="273" r:id="rId23"/>
    <p:sldId id="277" r:id="rId24"/>
    <p:sldId id="274" r:id="rId25"/>
    <p:sldId id="275" r:id="rId26"/>
    <p:sldId id="278" r:id="rId27"/>
    <p:sldId id="276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27C976-0BE8-A649-9A81-1C22CF9508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E8E1D-C104-4FAC-0153-A84BA69D9D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934BAE-2968-438E-917B-32911C7A1C2C}" type="datetimeFigureOut">
              <a:rPr lang="en-US"/>
              <a:pPr>
                <a:defRPr/>
              </a:pPr>
              <a:t>6/6/2023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02DC413-D0C0-94B1-ACA3-B285BD16F6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26874C-AC0A-1818-0A91-C488EC597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AC33E-5373-C3C7-FAEC-CE0DEEA01D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8FBF6-5872-0105-5456-FFCD46C39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E1540F5-32D3-41FA-929F-E32542F445C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311201C8-90DC-AEC8-9DE5-46612D39E1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C8C11AE-5D3D-9F15-EF5F-C78A110AF9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BE23511-D56A-D170-2AB7-A2546BC0875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A2687C66-3D1F-4146-91CC-1A3151AD54E8}" type="slidenum">
              <a:rPr lang="en-GB" altLang="en-US" sz="1200">
                <a:latin typeface="Calibri" panose="020F0502020204030204" pitchFamily="34" charset="0"/>
              </a:rPr>
              <a:pPr algn="r"/>
              <a:t>28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E4DFB2FF-57EF-FA7E-2ED1-7109105D5ED5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6A0B1DF9-6E14-4888-B307-F6C0A4CC1D12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8">
            <a:extLst>
              <a:ext uri="{FF2B5EF4-FFF2-40B4-BE49-F238E27FC236}">
                <a16:creationId xmlns:a16="http://schemas.microsoft.com/office/drawing/2014/main" id="{7FC68A9C-7BFA-DFF5-FD21-3C299D97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21BE-1916-4C0C-B4A1-E80910B0EC47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6F3A3CC-7DD0-4FC6-49C1-C2EC6936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45C4C65F-089E-5EB0-CA36-40AB3C9E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0DE88-F542-4C94-AC94-A7755391F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BA40137C-B782-7A75-2DB2-220A75EB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1AA3-0DCC-4534-8F22-2CD68BFDB609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DF4FEBDC-35C4-1017-F4FF-54371FCE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5052B6-458D-4DEE-2CED-385B719E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AD2EA-02A2-42D6-8115-E84AF9F6C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54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BEBEF1AF-5B21-9932-AC5B-1230FDD4F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6E07-5FCF-416B-94FC-1D8E3B6E010F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260E6E52-E304-083D-D471-ECC8B6E5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2A44A86-2AEF-D8CC-C7AB-36CF6448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9F8FC-ED25-44FC-9414-848546DBB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09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7D187AB5-840D-2CCA-ACAD-59F2BF95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292C-ED66-448E-9BF9-E2A1DB993940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61B0EE8D-2A95-9184-644D-8FAF6E02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EE3056F-824F-011B-C471-DD9FDE62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C9DCB-A240-434D-82B0-9831A5C23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71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BB0CB5B-8BFB-207D-5E7F-6FC21C2576F1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8C82190E-C28C-8D1E-2081-06D1C59D5CBB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4C9B07-A651-8F79-0254-282724D6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81767-7C62-40AA-9A8A-2B8E758EF1E1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7D98C7-1220-FA26-1410-0F743AD6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C4D729-877B-C2E9-7852-2EB59500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29352-F3AF-48C3-9AB9-9B0E0A7CD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6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>
            <a:extLst>
              <a:ext uri="{FF2B5EF4-FFF2-40B4-BE49-F238E27FC236}">
                <a16:creationId xmlns:a16="http://schemas.microsoft.com/office/drawing/2014/main" id="{8BEB366B-0042-26DC-C141-ED6B0ECD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5B530-E078-4178-86A8-C4242377FC8F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EBEAEBD3-72BD-D262-0CF3-1555C5E6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877E2CE-75EB-64EB-FA6A-4945B9DD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F8D20-8F44-4373-B169-AF8B84BF7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12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>
            <a:extLst>
              <a:ext uri="{FF2B5EF4-FFF2-40B4-BE49-F238E27FC236}">
                <a16:creationId xmlns:a16="http://schemas.microsoft.com/office/drawing/2014/main" id="{0254BD9D-1089-3F17-2036-3B5AF154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3B9E-2334-4BF7-B480-71C10F3E8E5C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8" name="Footer Placeholder 17">
            <a:extLst>
              <a:ext uri="{FF2B5EF4-FFF2-40B4-BE49-F238E27FC236}">
                <a16:creationId xmlns:a16="http://schemas.microsoft.com/office/drawing/2014/main" id="{7FF9C3BD-BE5D-A049-98EF-1514BC1E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491436F-D38B-E424-3569-05869E1A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BAEE7-23B1-48DB-BE0A-D65DE9D84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68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>
            <a:extLst>
              <a:ext uri="{FF2B5EF4-FFF2-40B4-BE49-F238E27FC236}">
                <a16:creationId xmlns:a16="http://schemas.microsoft.com/office/drawing/2014/main" id="{3C13B834-5E33-B9CA-F72F-09B6E3D2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97BAD-9E49-4756-99AB-32E4B495A417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17">
            <a:extLst>
              <a:ext uri="{FF2B5EF4-FFF2-40B4-BE49-F238E27FC236}">
                <a16:creationId xmlns:a16="http://schemas.microsoft.com/office/drawing/2014/main" id="{724E93DC-D908-2FF2-1EB1-AC3ED762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705FA-0DE8-C8D7-F181-8703DC43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F0D15-8503-4C12-9236-63E9FC7D7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99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518B99E1-3FE8-A236-CDCC-9DF9558FC015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30FF585-66EA-C3A6-1B92-A8B79F90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9154-4EA7-4F6F-9393-8325051AA7A4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554003F-824A-75E1-B661-C57FF439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533B74-B576-195D-0D3E-75ABD43F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10CE9-7A33-4469-8703-3E885AD48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66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>
            <a:extLst>
              <a:ext uri="{FF2B5EF4-FFF2-40B4-BE49-F238E27FC236}">
                <a16:creationId xmlns:a16="http://schemas.microsoft.com/office/drawing/2014/main" id="{D4377BD9-54B8-4CC8-B00A-5C384928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78AE8-B8E3-4F86-A79F-85593493715A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3BD50394-B1D6-54A1-F918-3553795C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A799CA0-8805-B3AC-7A18-E2F4E290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8BE44-9E18-43D0-B7FD-998702E4DA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84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DCCD1041-65EF-0EF0-B3F6-DCCC55934DD8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10">
            <a:extLst>
              <a:ext uri="{FF2B5EF4-FFF2-40B4-BE49-F238E27FC236}">
                <a16:creationId xmlns:a16="http://schemas.microsoft.com/office/drawing/2014/main" id="{4BD3D88E-7C39-81E4-93DF-BF74EFF7C653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1224619-D920-4DA1-4721-CCEB4762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998D-3A2E-41E1-91C7-DC590AFCB657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9C1C38-7BC8-FE88-D2B5-8CEFCF12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BCC8123-0D87-A6EC-1411-1694F4AA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96E0E-282B-498F-AE06-AAD2AA634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27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C8E3B52-B747-2789-5E05-A2ADA84416B9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5E1588-16FC-A3F0-4EC7-FA20F02679E0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C1DC2FEA-6C01-CA68-2F25-1D0E5E8B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EED3AF9C-4930-29AB-C394-6EC5186367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1BFD265C-DABD-E1F5-2F39-C5DC22040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F2B3166-58A1-4046-91B4-7123BC6628E6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7399979-474B-BEA2-D126-A65CD72C6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9A6FB-21F1-C19D-B4C0-61CF14F0D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Verdana" panose="020B0604030504040204" pitchFamily="34" charset="0"/>
              </a:defRPr>
            </a:lvl1pPr>
          </a:lstStyle>
          <a:p>
            <a:fld id="{A1692AC3-EB03-4CBD-B309-F5CD9B1B73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E21E-6287-EDC2-A6F0-8076FA577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Trench Warfare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3541A-BDE9-487E-029B-DC6E2ADE5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Disasters and Diseases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42C1FCB-0F1F-F0CE-C362-A807A2C8F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626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http://www.firstworldwar.com/features/trenchlife.htm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DDE3-91BC-3D3E-F31A-B3EA0ED9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Dead bodies….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4A157-6324-6E1D-8585-4A807D4F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5029200"/>
            <a:ext cx="3932238" cy="15240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Left to rot in the trenches because of the machine gun fire that kept the soldiers in the trenches</a:t>
            </a:r>
          </a:p>
        </p:txBody>
      </p:sp>
      <p:sp>
        <p:nvSpPr>
          <p:cNvPr id="15364" name="Text Placeholder 3">
            <a:extLst>
              <a:ext uri="{FF2B5EF4-FFF2-40B4-BE49-F238E27FC236}">
                <a16:creationId xmlns:a16="http://schemas.microsoft.com/office/drawing/2014/main" id="{B345E82C-8639-0D61-A09A-9D2FBDB409EF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78363" y="4999038"/>
            <a:ext cx="3932237" cy="1325562"/>
          </a:xfrm>
        </p:spPr>
        <p:txBody>
          <a:bodyPr/>
          <a:lstStyle/>
          <a:p>
            <a:r>
              <a:rPr lang="en-US" altLang="en-US"/>
              <a:t>An easy food source for rats and a place to breed disease</a:t>
            </a:r>
          </a:p>
        </p:txBody>
      </p:sp>
      <p:pic>
        <p:nvPicPr>
          <p:cNvPr id="15365" name="Content Placeholder 6" descr="untitleddead.bmp">
            <a:extLst>
              <a:ext uri="{FF2B5EF4-FFF2-40B4-BE49-F238E27FC236}">
                <a16:creationId xmlns:a16="http://schemas.microsoft.com/office/drawing/2014/main" id="{00C0911E-A7DD-0253-5850-7ADE6A671A8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138" y="1447800"/>
            <a:ext cx="2946400" cy="3489325"/>
          </a:xfrm>
        </p:spPr>
      </p:pic>
      <p:pic>
        <p:nvPicPr>
          <p:cNvPr id="15366" name="Content Placeholder 7" descr="15618_f260.jpg">
            <a:extLst>
              <a:ext uri="{FF2B5EF4-FFF2-40B4-BE49-F238E27FC236}">
                <a16:creationId xmlns:a16="http://schemas.microsoft.com/office/drawing/2014/main" id="{E94FA156-E2BF-3684-6206-9C57EC5436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3875" y="1752600"/>
            <a:ext cx="4330700" cy="304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7E12-7604-8919-0EF7-940AFEF5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Bring rats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64B71DF8-9CE1-9E15-7371-A04B8120F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6388" name="Text Placeholder 3">
            <a:extLst>
              <a:ext uri="{FF2B5EF4-FFF2-40B4-BE49-F238E27FC236}">
                <a16:creationId xmlns:a16="http://schemas.microsoft.com/office/drawing/2014/main" id="{B814A04F-0896-378C-816E-E66B13298CE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6389" name="Content Placeholder 6" descr="10-german-slodiers-after-rat-hunting-gw000.jpg">
            <a:extLst>
              <a:ext uri="{FF2B5EF4-FFF2-40B4-BE49-F238E27FC236}">
                <a16:creationId xmlns:a16="http://schemas.microsoft.com/office/drawing/2014/main" id="{150D7855-DC7E-2522-A3A3-843B20D3CBD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7083425" cy="48355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A9647-4B92-1BB7-B2AE-225173911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648200"/>
            <a:ext cx="3932238" cy="19050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Soldiers of all nations hunted the rats– sometimes rations were short and meat was added to their diet</a:t>
            </a:r>
          </a:p>
        </p:txBody>
      </p:sp>
      <p:sp>
        <p:nvSpPr>
          <p:cNvPr id="17411" name="Text Placeholder 3">
            <a:extLst>
              <a:ext uri="{FF2B5EF4-FFF2-40B4-BE49-F238E27FC236}">
                <a16:creationId xmlns:a16="http://schemas.microsoft.com/office/drawing/2014/main" id="{8BFFF1FE-D4D5-AFD5-DEF7-8362BD82F2E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7412" name="Content Placeholder 6" descr="0906rats.jpg">
            <a:extLst>
              <a:ext uri="{FF2B5EF4-FFF2-40B4-BE49-F238E27FC236}">
                <a16:creationId xmlns:a16="http://schemas.microsoft.com/office/drawing/2014/main" id="{F11D9878-4F68-85BC-7B1E-A6C9D1A6387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81000"/>
            <a:ext cx="2776538" cy="3729038"/>
          </a:xfrm>
        </p:spPr>
      </p:pic>
      <p:pic>
        <p:nvPicPr>
          <p:cNvPr id="17413" name="Content Placeholder 7" descr="Images%20-%20Rats%20001.jpg">
            <a:extLst>
              <a:ext uri="{FF2B5EF4-FFF2-40B4-BE49-F238E27FC236}">
                <a16:creationId xmlns:a16="http://schemas.microsoft.com/office/drawing/2014/main" id="{6EC0BB3A-7063-FD4A-47C5-756ECB8E5F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04800"/>
            <a:ext cx="5843588" cy="4419600"/>
          </a:xfrm>
        </p:spPr>
      </p:pic>
      <p:pic>
        <p:nvPicPr>
          <p:cNvPr id="17414" name="Picture 8" descr="Je%20Sais%20Tout%20-%20Rats%20005.jpg">
            <a:extLst>
              <a:ext uri="{FF2B5EF4-FFF2-40B4-BE49-F238E27FC236}">
                <a16:creationId xmlns:a16="http://schemas.microsoft.com/office/drawing/2014/main" id="{3ECA239E-7B82-286B-6958-63561E556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98838"/>
            <a:ext cx="25908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A7AA-F838-D8E5-4492-6A0A2F71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Christmas truce</a:t>
            </a:r>
          </a:p>
        </p:txBody>
      </p:sp>
      <p:pic>
        <p:nvPicPr>
          <p:cNvPr id="18435" name="Content Placeholder 3" descr="christmas-truce-1.jpg">
            <a:extLst>
              <a:ext uri="{FF2B5EF4-FFF2-40B4-BE49-F238E27FC236}">
                <a16:creationId xmlns:a16="http://schemas.microsoft.com/office/drawing/2014/main" id="{815E79E3-D776-421A-4C3A-93DE83DF7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273050"/>
            <a:ext cx="7110412" cy="51371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trench3.jpg">
            <a:extLst>
              <a:ext uri="{FF2B5EF4-FFF2-40B4-BE49-F238E27FC236}">
                <a16:creationId xmlns:a16="http://schemas.microsoft.com/office/drawing/2014/main" id="{8CD25B2D-86DB-570D-0F9E-287A6EFC2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04800"/>
            <a:ext cx="6542088" cy="43338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14A7F1-F005-4D82-49AC-6621BC50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Poison Gas</a:t>
            </a:r>
          </a:p>
        </p:txBody>
      </p:sp>
      <p:sp>
        <p:nvSpPr>
          <p:cNvPr id="19460" name="Text Placeholder 2">
            <a:extLst>
              <a:ext uri="{FF2B5EF4-FFF2-40B4-BE49-F238E27FC236}">
                <a16:creationId xmlns:a16="http://schemas.microsoft.com/office/drawing/2014/main" id="{8D578E83-7997-77A4-32A3-A48B7B6F9F61}"/>
              </a:ext>
            </a:extLst>
          </p:cNvPr>
          <p:cNvSpPr txBox="1">
            <a:spLocks/>
          </p:cNvSpPr>
          <p:nvPr/>
        </p:nvSpPr>
        <p:spPr bwMode="auto">
          <a:xfrm>
            <a:off x="457200" y="4648200"/>
            <a:ext cx="815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800"/>
              <a:t>A new weapon, hard to combat.  Different gas mask styles were created by different countries. None were 100% effective.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4746-2FB4-6530-41DA-3D3846EE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4D0A6-09A0-8BB0-AE05-9465FC8C3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Belgian Uniforms and masks</a:t>
            </a:r>
          </a:p>
        </p:txBody>
      </p:sp>
      <p:sp>
        <p:nvSpPr>
          <p:cNvPr id="20484" name="Text Placeholder 3">
            <a:extLst>
              <a:ext uri="{FF2B5EF4-FFF2-40B4-BE49-F238E27FC236}">
                <a16:creationId xmlns:a16="http://schemas.microsoft.com/office/drawing/2014/main" id="{0B8824AD-1C0D-38F4-45EA-05C4834EC138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r>
              <a:rPr lang="en-US" altLang="en-US"/>
              <a:t>Australian Gas mask</a:t>
            </a:r>
          </a:p>
        </p:txBody>
      </p:sp>
      <p:pic>
        <p:nvPicPr>
          <p:cNvPr id="20485" name="Content Placeholder 6" descr="belgian-gas-masks-WWI.jpg">
            <a:extLst>
              <a:ext uri="{FF2B5EF4-FFF2-40B4-BE49-F238E27FC236}">
                <a16:creationId xmlns:a16="http://schemas.microsoft.com/office/drawing/2014/main" id="{FC2A29E3-088F-049D-6953-8E183738662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013" y="1717675"/>
            <a:ext cx="3930650" cy="2949575"/>
          </a:xfrm>
        </p:spPr>
      </p:pic>
      <p:pic>
        <p:nvPicPr>
          <p:cNvPr id="20486" name="Content Placeholder 7" descr="Aussie.jpg">
            <a:extLst>
              <a:ext uri="{FF2B5EF4-FFF2-40B4-BE49-F238E27FC236}">
                <a16:creationId xmlns:a16="http://schemas.microsoft.com/office/drawing/2014/main" id="{6F822290-8272-0495-71AF-33C6FBCCAA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825" y="1447800"/>
            <a:ext cx="2320925" cy="34893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5FD0-3FE3-70AD-78D0-BDF5427F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E203A876-92AE-26FC-1E2B-B178437A2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r>
              <a:rPr lang="en-US" altLang="en-US"/>
              <a:t>Japanese gas mask</a:t>
            </a:r>
          </a:p>
        </p:txBody>
      </p:sp>
      <p:sp>
        <p:nvSpPr>
          <p:cNvPr id="21508" name="Text Placeholder 3">
            <a:extLst>
              <a:ext uri="{FF2B5EF4-FFF2-40B4-BE49-F238E27FC236}">
                <a16:creationId xmlns:a16="http://schemas.microsoft.com/office/drawing/2014/main" id="{1200B35C-2493-FF85-B897-15A9A0BF2C3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r>
              <a:rPr lang="en-US" altLang="en-US"/>
              <a:t>U. S. gas mask</a:t>
            </a:r>
          </a:p>
        </p:txBody>
      </p:sp>
      <p:pic>
        <p:nvPicPr>
          <p:cNvPr id="21509" name="Content Placeholder 6" descr="gas_maskjapanese.jpg">
            <a:extLst>
              <a:ext uri="{FF2B5EF4-FFF2-40B4-BE49-F238E27FC236}">
                <a16:creationId xmlns:a16="http://schemas.microsoft.com/office/drawing/2014/main" id="{A99522AD-D543-5358-9AEC-366710CD366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588" y="1447800"/>
            <a:ext cx="3365500" cy="3489325"/>
          </a:xfrm>
        </p:spPr>
      </p:pic>
      <p:pic>
        <p:nvPicPr>
          <p:cNvPr id="21510" name="Content Placeholder 7" descr="US_WWI_Gas_mask_with_bag.jpg">
            <a:extLst>
              <a:ext uri="{FF2B5EF4-FFF2-40B4-BE49-F238E27FC236}">
                <a16:creationId xmlns:a16="http://schemas.microsoft.com/office/drawing/2014/main" id="{706A2139-46C0-F4A0-EAA9-43611005EB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0" y="1447800"/>
            <a:ext cx="3648075" cy="34893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 descr="WWI-Gas-training.jpg">
            <a:extLst>
              <a:ext uri="{FF2B5EF4-FFF2-40B4-BE49-F238E27FC236}">
                <a16:creationId xmlns:a16="http://schemas.microsoft.com/office/drawing/2014/main" id="{F146D8BC-A201-542B-18A1-9D88C01BC3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575" y="712788"/>
            <a:ext cx="7718425" cy="492601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0668D1-0165-97E3-E252-7CD6369349E4}"/>
              </a:ext>
            </a:extLst>
          </p:cNvPr>
          <p:cNvSpPr txBox="1">
            <a:spLocks/>
          </p:cNvSpPr>
          <p:nvPr/>
        </p:nvSpPr>
        <p:spPr>
          <a:xfrm>
            <a:off x="762000" y="5410200"/>
            <a:ext cx="7772400" cy="1135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Gas Training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wwi_sergeant_and_his_dog_wearing_gas_masks_1915_poster-p228219550221623327tdar_210.jpg">
            <a:extLst>
              <a:ext uri="{FF2B5EF4-FFF2-40B4-BE49-F238E27FC236}">
                <a16:creationId xmlns:a16="http://schemas.microsoft.com/office/drawing/2014/main" id="{E0D12490-1705-24FF-5A17-5CD5995E9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95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" descr="WWI-Horses-Gasmasks.jpg">
            <a:extLst>
              <a:ext uri="{FF2B5EF4-FFF2-40B4-BE49-F238E27FC236}">
                <a16:creationId xmlns:a16="http://schemas.microsoft.com/office/drawing/2014/main" id="{D839CB69-7558-561E-3C13-A0D33C1A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3812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german-messenger-dog-with-gas-protection-mask-wwi-500x367.jpg">
            <a:extLst>
              <a:ext uri="{FF2B5EF4-FFF2-40B4-BE49-F238E27FC236}">
                <a16:creationId xmlns:a16="http://schemas.microsoft.com/office/drawing/2014/main" id="{6FD974E7-6BE1-7848-E7A0-AB850886E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95638"/>
            <a:ext cx="445770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7D70-B793-8FAB-BA8F-E3147A114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Poetry and Literature of World War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89C6-C3F8-2F4D-4A37-056FD3333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Extra Credit is available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CFB10-3FC4-E546-0E08-E732EA9F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Sleeping where?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AAF2E9C8-C143-AC1D-B758-4CD41697E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r>
              <a:rPr lang="en-US" altLang="en-US"/>
              <a:t>How to build them</a:t>
            </a:r>
          </a:p>
        </p:txBody>
      </p:sp>
      <p:pic>
        <p:nvPicPr>
          <p:cNvPr id="7172" name="Content Placeholder 6" descr="diagram.jpg">
            <a:extLst>
              <a:ext uri="{FF2B5EF4-FFF2-40B4-BE49-F238E27FC236}">
                <a16:creationId xmlns:a16="http://schemas.microsoft.com/office/drawing/2014/main" id="{3E725EAF-0EB6-CB0A-DC93-7BCF8332E78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8018463" cy="39782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6471-896C-AA71-C8F2-413F1C8F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Dulce</a:t>
            </a: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Et Decorum </a:t>
            </a:r>
            <a:r>
              <a:rPr lang="en-US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Est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607FD-B31D-735D-9484-E6E889196861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153400" cy="6172200"/>
          </a:xfrm>
          <a:prstGeom prst="rect">
            <a:avLst/>
          </a:prstGeom>
        </p:spPr>
        <p:txBody>
          <a:bodyPr lIns="182880" tIns="91440">
            <a:normAutofit fontScale="25000" lnSpcReduction="20000"/>
          </a:bodyPr>
          <a:lstStyle/>
          <a:p>
            <a:pPr marL="265176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Bent double, like old beggars under sacks,</a:t>
            </a: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Knock-kneed, coughing like hags, we cursed through sludge,</a:t>
            </a: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Till on the haunting flares we turned our backs</a:t>
            </a: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And towards our distant rest began to trudge.</a:t>
            </a: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Men marched asleep. Many had lost their boots</a:t>
            </a: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But limped on, blood-shod. All went lame; all blind;</a:t>
            </a: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Drunk with fatigue; deaf even to the hoots</a:t>
            </a: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Of disappointed shells that dropped behind.</a:t>
            </a:r>
            <a:br>
              <a:rPr lang="en-US" sz="8000" dirty="0">
                <a:latin typeface="+mn-lt"/>
              </a:rPr>
            </a:b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GAS! Gas! Quick, boys!-- An ecstasy of fumbling,</a:t>
            </a: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Fitting the clumsy helmets just in time;</a:t>
            </a: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But someone still was yelling out and stumbling</a:t>
            </a: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And floundering like a man in fire or lime.--</a:t>
            </a: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Dim, through the misty panes and thick green light</a:t>
            </a:r>
            <a:br>
              <a:rPr lang="en-US" sz="8000" dirty="0">
                <a:latin typeface="+mn-lt"/>
              </a:rPr>
            </a:br>
            <a:r>
              <a:rPr lang="en-US" sz="8000" dirty="0">
                <a:latin typeface="+mn-lt"/>
              </a:rPr>
              <a:t>As under a green sea, I saw him drowning.</a:t>
            </a:r>
            <a:br>
              <a:rPr lang="en-US" sz="8000" dirty="0">
                <a:latin typeface="+mn-lt"/>
              </a:rPr>
            </a:br>
            <a:br>
              <a:rPr lang="en-US" sz="80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17EA-1067-B157-DB9B-6EBE3FB8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0"/>
            <a:ext cx="8183563" cy="1050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b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sz="1800" i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* It is sweet and proper to die for your country	</a:t>
            </a:r>
            <a:br>
              <a:rPr lang="en-US" sz="1800" i="1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sz="1800" i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					 Wilfred Owen, died 1918 </a:t>
            </a:r>
            <a:b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25871A1-B120-028C-49FD-AB6A7AB36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64008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In all my dreams, before my helpless sight,</a:t>
            </a:r>
            <a:br>
              <a:rPr lang="en-US" altLang="en-US"/>
            </a:br>
            <a:r>
              <a:rPr lang="en-US" altLang="en-US"/>
              <a:t>He plunges at me, guttering, choking, drowning.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If in some smothering dreams you too could pace</a:t>
            </a:r>
            <a:br>
              <a:rPr lang="en-US" altLang="en-US"/>
            </a:br>
            <a:r>
              <a:rPr lang="en-US" altLang="en-US"/>
              <a:t>Behind the wagon that we flung him in,</a:t>
            </a:r>
            <a:br>
              <a:rPr lang="en-US" altLang="en-US"/>
            </a:br>
            <a:r>
              <a:rPr lang="en-US" altLang="en-US"/>
              <a:t>And watch the white eyes writhing in his face,</a:t>
            </a:r>
            <a:br>
              <a:rPr lang="en-US" altLang="en-US"/>
            </a:br>
            <a:r>
              <a:rPr lang="en-US" altLang="en-US"/>
              <a:t>His hanging face, like a devil's sick of sin;</a:t>
            </a:r>
            <a:br>
              <a:rPr lang="en-US" altLang="en-US"/>
            </a:br>
            <a:r>
              <a:rPr lang="en-US" altLang="en-US"/>
              <a:t>If you could hear, at every jolt, the blood</a:t>
            </a:r>
            <a:br>
              <a:rPr lang="en-US" altLang="en-US"/>
            </a:br>
            <a:r>
              <a:rPr lang="en-US" altLang="en-US"/>
              <a:t>Come gargling from the froth-corrupted lungs,</a:t>
            </a:r>
            <a:br>
              <a:rPr lang="en-US" altLang="en-US"/>
            </a:br>
            <a:r>
              <a:rPr lang="en-US" altLang="en-US"/>
              <a:t>Obscene as cancer, bitter as the cud</a:t>
            </a:r>
            <a:br>
              <a:rPr lang="en-US" altLang="en-US"/>
            </a:br>
            <a:r>
              <a:rPr lang="en-US" altLang="en-US"/>
              <a:t>Of vile, incurable sores on innocent tongues,--</a:t>
            </a:r>
            <a:br>
              <a:rPr lang="en-US" altLang="en-US"/>
            </a:br>
            <a:r>
              <a:rPr lang="en-US" altLang="en-US"/>
              <a:t>My friend, you would not tell with such high zest</a:t>
            </a:r>
            <a:br>
              <a:rPr lang="en-US" altLang="en-US"/>
            </a:br>
            <a:r>
              <a:rPr lang="en-US" altLang="en-US"/>
              <a:t>To children ardent for some desperate glory,</a:t>
            </a:r>
            <a:br>
              <a:rPr lang="en-US" altLang="en-US"/>
            </a:br>
            <a:r>
              <a:rPr lang="en-US" altLang="en-US"/>
              <a:t>The old Lie: Dulce et decorum est</a:t>
            </a:r>
            <a:br>
              <a:rPr lang="en-US" altLang="en-US"/>
            </a:br>
            <a:r>
              <a:rPr lang="en-US" altLang="en-US"/>
              <a:t>Pro patria mori. *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7A77-2ABF-3558-425F-ACB6C67CE455}"/>
              </a:ext>
            </a:extLst>
          </p:cNvPr>
          <p:cNvSpPr txBox="1">
            <a:spLocks/>
          </p:cNvSpPr>
          <p:nvPr/>
        </p:nvSpPr>
        <p:spPr>
          <a:xfrm>
            <a:off x="228600" y="533400"/>
            <a:ext cx="8183563" cy="105092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Louse Hunting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55F992C3-98F0-FB57-9F71-8982596E2D54}"/>
              </a:ext>
            </a:extLst>
          </p:cNvPr>
          <p:cNvSpPr txBox="1">
            <a:spLocks/>
          </p:cNvSpPr>
          <p:nvPr/>
        </p:nvSpPr>
        <p:spPr bwMode="auto">
          <a:xfrm>
            <a:off x="1447800" y="1295400"/>
            <a:ext cx="6477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000"/>
              <a:t>Nudes -- stark and glistening,</a:t>
            </a:r>
            <a:br>
              <a:rPr lang="en-US" altLang="en-US" sz="2000"/>
            </a:br>
            <a:r>
              <a:rPr lang="en-US" altLang="en-US" sz="2000"/>
              <a:t>Yelling in lurid glee. Grinning faces</a:t>
            </a:r>
            <a:br>
              <a:rPr lang="en-US" altLang="en-US" sz="2000"/>
            </a:br>
            <a:r>
              <a:rPr lang="en-US" altLang="en-US" sz="2000"/>
              <a:t>And raging limbs</a:t>
            </a:r>
            <a:br>
              <a:rPr lang="en-US" altLang="en-US" sz="2000"/>
            </a:br>
            <a:r>
              <a:rPr lang="en-US" altLang="en-US" sz="2000"/>
              <a:t>Whirl over the floor one fire.</a:t>
            </a:r>
            <a:br>
              <a:rPr lang="en-US" altLang="en-US" sz="2000"/>
            </a:br>
            <a:r>
              <a:rPr lang="en-US" altLang="en-US" sz="2000"/>
              <a:t>For a shirt verminously busy</a:t>
            </a:r>
            <a:br>
              <a:rPr lang="en-US" altLang="en-US" sz="2000"/>
            </a:br>
            <a:r>
              <a:rPr lang="en-US" altLang="en-US" sz="2000"/>
              <a:t>Yon soldier tore from his throat, with oaths</a:t>
            </a:r>
            <a:br>
              <a:rPr lang="en-US" altLang="en-US" sz="2000"/>
            </a:br>
            <a:r>
              <a:rPr lang="en-US" altLang="en-US" sz="2000"/>
              <a:t>Godhead might shrink at, but not the lice.</a:t>
            </a:r>
            <a:br>
              <a:rPr lang="en-US" altLang="en-US" sz="2000"/>
            </a:br>
            <a:r>
              <a:rPr lang="en-US" altLang="en-US" sz="2000"/>
              <a:t>And soon the shirt was aflare</a:t>
            </a:r>
            <a:br>
              <a:rPr lang="en-US" altLang="en-US" sz="2000"/>
            </a:br>
            <a:r>
              <a:rPr lang="en-US" altLang="en-US" sz="2000"/>
              <a:t>Over the candle he'd lit while we lay.</a:t>
            </a:r>
          </a:p>
          <a:p>
            <a:pPr>
              <a:lnSpc>
                <a:spcPct val="120000"/>
              </a:lnSpc>
            </a:pPr>
            <a:r>
              <a:rPr lang="en-US" altLang="en-US" sz="2000"/>
              <a:t>Then we all sprang up and stript</a:t>
            </a:r>
            <a:br>
              <a:rPr lang="en-US" altLang="en-US" sz="2000"/>
            </a:br>
            <a:r>
              <a:rPr lang="en-US" altLang="en-US" sz="2000"/>
              <a:t>To hunt the verminous brood.</a:t>
            </a:r>
            <a:br>
              <a:rPr lang="en-US" altLang="en-US" sz="2000"/>
            </a:br>
            <a:r>
              <a:rPr lang="en-US" altLang="en-US" sz="2000"/>
              <a:t>Soon like a demons' pantomine</a:t>
            </a:r>
            <a:br>
              <a:rPr lang="en-US" altLang="en-US" sz="2000"/>
            </a:br>
            <a:r>
              <a:rPr lang="en-US" altLang="en-US" sz="2000"/>
              <a:t>The place was raging.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4571F-2020-32DB-B6D4-C55E17BF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457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What a louse looks like if it were large enough to see. </a:t>
            </a:r>
          </a:p>
        </p:txBody>
      </p:sp>
      <p:pic>
        <p:nvPicPr>
          <p:cNvPr id="28675" name="Content Placeholder 4" descr="lice.jpg">
            <a:extLst>
              <a:ext uri="{FF2B5EF4-FFF2-40B4-BE49-F238E27FC236}">
                <a16:creationId xmlns:a16="http://schemas.microsoft.com/office/drawing/2014/main" id="{7A3A7CE0-2ADD-81AF-B3CC-9D17DC1888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73238"/>
            <a:ext cx="4625975" cy="30384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F372C7A7-4E9E-A8ED-3998-830CFB41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57200"/>
            <a:ext cx="4572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000"/>
              <a:t>See the silhouettes agape,</a:t>
            </a:r>
            <a:br>
              <a:rPr lang="en-US" altLang="en-US" sz="2000"/>
            </a:br>
            <a:r>
              <a:rPr lang="en-US" altLang="en-US" sz="2000"/>
              <a:t>See the glibbering shadows</a:t>
            </a:r>
            <a:br>
              <a:rPr lang="en-US" altLang="en-US" sz="2000"/>
            </a:br>
            <a:r>
              <a:rPr lang="en-US" altLang="en-US" sz="2000"/>
              <a:t>Mixed with the battled arms on the wall.</a:t>
            </a:r>
            <a:br>
              <a:rPr lang="en-US" altLang="en-US" sz="2000"/>
            </a:br>
            <a:r>
              <a:rPr lang="en-US" altLang="en-US" sz="2000"/>
              <a:t>See gargantuan hooked fingers</a:t>
            </a:r>
            <a:br>
              <a:rPr lang="en-US" altLang="en-US" sz="2000"/>
            </a:br>
            <a:r>
              <a:rPr lang="en-US" altLang="en-US" sz="2000"/>
              <a:t>Pluck in supreme flesh</a:t>
            </a:r>
            <a:br>
              <a:rPr lang="en-US" altLang="en-US" sz="2000"/>
            </a:br>
            <a:r>
              <a:rPr lang="en-US" altLang="en-US" sz="2000"/>
              <a:t>To smutch supreme littleness.</a:t>
            </a:r>
            <a:br>
              <a:rPr lang="en-US" altLang="en-US" sz="2000"/>
            </a:br>
            <a:r>
              <a:rPr lang="en-US" altLang="en-US" sz="2000"/>
              <a:t>See the merry limbs in hot Highland fling</a:t>
            </a:r>
            <a:br>
              <a:rPr lang="en-US" altLang="en-US" sz="2000"/>
            </a:br>
            <a:r>
              <a:rPr lang="en-US" altLang="en-US" sz="2000"/>
              <a:t>Because some wizard vermin</a:t>
            </a:r>
            <a:br>
              <a:rPr lang="en-US" altLang="en-US" sz="2000"/>
            </a:br>
            <a:r>
              <a:rPr lang="en-US" altLang="en-US" sz="2000"/>
              <a:t>Charmed from the quiet this revel</a:t>
            </a:r>
            <a:br>
              <a:rPr lang="en-US" altLang="en-US" sz="2000"/>
            </a:br>
            <a:r>
              <a:rPr lang="en-US" altLang="en-US" sz="2000"/>
              <a:t>When our ears were half lulled</a:t>
            </a:r>
            <a:br>
              <a:rPr lang="en-US" altLang="en-US" sz="2000"/>
            </a:br>
            <a:r>
              <a:rPr lang="en-US" altLang="en-US" sz="2000"/>
              <a:t>By the dark music</a:t>
            </a:r>
            <a:br>
              <a:rPr lang="en-US" altLang="en-US" sz="2000"/>
            </a:br>
            <a:r>
              <a:rPr lang="en-US" altLang="en-US" sz="2000"/>
              <a:t>Blown from Sleep's trumpet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573D1F-839E-CB80-4712-34EB0EB3824D}"/>
              </a:ext>
            </a:extLst>
          </p:cNvPr>
          <p:cNvSpPr txBox="1">
            <a:spLocks/>
          </p:cNvSpPr>
          <p:nvPr/>
        </p:nvSpPr>
        <p:spPr>
          <a:xfrm>
            <a:off x="533400" y="5334000"/>
            <a:ext cx="8183563" cy="1050925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b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600" b="1" i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Isaac Rosenberg</a:t>
            </a:r>
            <a:b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8243-2E31-F436-269B-C9C04DDB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563" cy="676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 Flanders Fields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FC105-35BA-939F-E956-673D1F0ED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>
            <a:normAutofit/>
          </a:bodyPr>
          <a:lstStyle/>
          <a:p>
            <a:pPr marR="0" algn="r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B95C00"/>
                </a:solidFill>
              </a:rPr>
              <a:t>John McCrae, died 1918</a:t>
            </a:r>
          </a:p>
        </p:txBody>
      </p:sp>
      <p:sp>
        <p:nvSpPr>
          <p:cNvPr id="30724" name="TextBox 3">
            <a:extLst>
              <a:ext uri="{FF2B5EF4-FFF2-40B4-BE49-F238E27FC236}">
                <a16:creationId xmlns:a16="http://schemas.microsoft.com/office/drawing/2014/main" id="{40A8D9C0-9DC0-D9FF-6DF1-1B4084FFD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43000"/>
            <a:ext cx="490061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In Flanders fields the poppies blow</a:t>
            </a:r>
            <a:br>
              <a:rPr lang="en-US" altLang="en-US"/>
            </a:br>
            <a:r>
              <a:rPr lang="en-US" altLang="en-US"/>
              <a:t>Between the crosses, row on row</a:t>
            </a:r>
            <a:br>
              <a:rPr lang="en-US" altLang="en-US"/>
            </a:br>
            <a:r>
              <a:rPr lang="en-US" altLang="en-US"/>
              <a:t>That mark our place; and in the sky</a:t>
            </a:r>
            <a:br>
              <a:rPr lang="en-US" altLang="en-US"/>
            </a:br>
            <a:r>
              <a:rPr lang="en-US" altLang="en-US"/>
              <a:t>The larks, still bravely singing, fly</a:t>
            </a:r>
            <a:br>
              <a:rPr lang="en-US" altLang="en-US"/>
            </a:br>
            <a:r>
              <a:rPr lang="en-US" altLang="en-US"/>
              <a:t>Scarce heard amid the guns below.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We are the Dead. Short days ago</a:t>
            </a:r>
            <a:br>
              <a:rPr lang="en-US" altLang="en-US"/>
            </a:br>
            <a:r>
              <a:rPr lang="en-US" altLang="en-US"/>
              <a:t>We lived, felt dawn, saw sunset glow,</a:t>
            </a:r>
            <a:br>
              <a:rPr lang="en-US" altLang="en-US"/>
            </a:br>
            <a:r>
              <a:rPr lang="en-US" altLang="en-US"/>
              <a:t>Loved and were loved, and now we lie</a:t>
            </a:r>
            <a:br>
              <a:rPr lang="en-US" altLang="en-US"/>
            </a:br>
            <a:r>
              <a:rPr lang="en-US" altLang="en-US"/>
              <a:t>In Flanders fields.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Take up our quarrel with the foe:</a:t>
            </a:r>
            <a:br>
              <a:rPr lang="en-US" altLang="en-US"/>
            </a:br>
            <a:r>
              <a:rPr lang="en-US" altLang="en-US"/>
              <a:t>To you from failing hands we throw</a:t>
            </a:r>
            <a:br>
              <a:rPr lang="en-US" altLang="en-US"/>
            </a:br>
            <a:r>
              <a:rPr lang="en-US" altLang="en-US"/>
              <a:t>The torch; be yours to hold it high.</a:t>
            </a:r>
            <a:br>
              <a:rPr lang="en-US" altLang="en-US"/>
            </a:br>
            <a:r>
              <a:rPr lang="en-US" altLang="en-US"/>
              <a:t>If ye break faith with us who die</a:t>
            </a:r>
            <a:br>
              <a:rPr lang="en-US" altLang="en-US"/>
            </a:br>
            <a:r>
              <a:rPr lang="en-US" altLang="en-US"/>
              <a:t>We shall not sleep, though poppies grow</a:t>
            </a:r>
            <a:br>
              <a:rPr lang="en-US" altLang="en-US"/>
            </a:br>
            <a:r>
              <a:rPr lang="en-US" altLang="en-US"/>
              <a:t>In Flanders fields. </a:t>
            </a:r>
            <a:br>
              <a:rPr lang="en-US" altLang="en-US" b="1"/>
            </a:b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poem_clip_image002.jpg">
            <a:extLst>
              <a:ext uri="{FF2B5EF4-FFF2-40B4-BE49-F238E27FC236}">
                <a16:creationId xmlns:a16="http://schemas.microsoft.com/office/drawing/2014/main" id="{5B4A25CF-54F8-B0E3-0408-EFBCA71D7D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433" b="3433"/>
          <a:stretch>
            <a:fillRect/>
          </a:stretch>
        </p:blipFill>
        <p:spPr/>
      </p:pic>
      <p:pic>
        <p:nvPicPr>
          <p:cNvPr id="31747" name="Picture 5" descr="dsc00783.jpg">
            <a:extLst>
              <a:ext uri="{FF2B5EF4-FFF2-40B4-BE49-F238E27FC236}">
                <a16:creationId xmlns:a16="http://schemas.microsoft.com/office/drawing/2014/main" id="{D4C1F557-4556-84FA-4A42-27F29FCB0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00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p161082-Bruges-Flanders_Fields.jpg">
            <a:extLst>
              <a:ext uri="{FF2B5EF4-FFF2-40B4-BE49-F238E27FC236}">
                <a16:creationId xmlns:a16="http://schemas.microsoft.com/office/drawing/2014/main" id="{82AB28FF-E22B-B495-38C6-EF20951F1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7A43B7-0C8E-2AB4-064F-372B63303854}"/>
              </a:ext>
            </a:extLst>
          </p:cNvPr>
          <p:cNvSpPr/>
          <p:nvPr/>
        </p:nvSpPr>
        <p:spPr>
          <a:xfrm>
            <a:off x="304800" y="381000"/>
            <a:ext cx="8534400" cy="60960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B1490-2EC1-A6C7-3258-73284359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0"/>
            <a:ext cx="8229600" cy="1050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More resources on page 986 of the text.  Possible extra credit test score</a:t>
            </a:r>
          </a:p>
        </p:txBody>
      </p:sp>
      <p:sp>
        <p:nvSpPr>
          <p:cNvPr id="32772" name="Text Placeholder 2">
            <a:extLst>
              <a:ext uri="{FF2B5EF4-FFF2-40B4-BE49-F238E27FC236}">
                <a16:creationId xmlns:a16="http://schemas.microsoft.com/office/drawing/2014/main" id="{B2F31655-C42D-DD01-C6C9-1665FEE06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600" y="533400"/>
            <a:ext cx="7559675" cy="4211638"/>
          </a:xfrm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en-US" altLang="en-US" sz="4400"/>
              <a:t>Write a poem as if you were a soldier or a medic during World War I, living and working in the trenches.  It must be at least 12 lines and actually be decent.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>
            <a:extLst>
              <a:ext uri="{FF2B5EF4-FFF2-40B4-BE49-F238E27FC236}">
                <a16:creationId xmlns:a16="http://schemas.microsoft.com/office/drawing/2014/main" id="{0822006B-0D59-FB30-0CC8-F942487C4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>
                <a:latin typeface="Georgia" panose="02040502050405020303" pitchFamily="18" charset="0"/>
              </a:rPr>
              <a:t>This powerpoint was kindly donated to</a:t>
            </a: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http://www.worldofteaching.com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  <p:transition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F463-09A8-3DE3-F401-52976440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3810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More ways to build from a French hand book.</a:t>
            </a:r>
          </a:p>
        </p:txBody>
      </p:sp>
      <p:pic>
        <p:nvPicPr>
          <p:cNvPr id="8195" name="Content Placeholder 4" descr="tren001.jpg">
            <a:extLst>
              <a:ext uri="{FF2B5EF4-FFF2-40B4-BE49-F238E27FC236}">
                <a16:creationId xmlns:a16="http://schemas.microsoft.com/office/drawing/2014/main" id="{86CE1841-B78C-E40F-434F-280DE6A5C4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438" y="381000"/>
            <a:ext cx="4229100" cy="5822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EF5F-B696-62DE-92F4-9BE3A9DF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3248-02EB-6D63-F605-4C18179AB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Soldiers fought from within the trenches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D4E18-AF02-A05B-8D56-63CAE3DE680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It was usually tight quarters</a:t>
            </a:r>
          </a:p>
        </p:txBody>
      </p:sp>
      <p:pic>
        <p:nvPicPr>
          <p:cNvPr id="9221" name="Content Placeholder 6" descr="default.jpg">
            <a:extLst>
              <a:ext uri="{FF2B5EF4-FFF2-40B4-BE49-F238E27FC236}">
                <a16:creationId xmlns:a16="http://schemas.microsoft.com/office/drawing/2014/main" id="{CD97F114-8FA0-6123-2B03-D09B67A211F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013" y="2009775"/>
            <a:ext cx="3930650" cy="2365375"/>
          </a:xfrm>
        </p:spPr>
      </p:pic>
      <p:pic>
        <p:nvPicPr>
          <p:cNvPr id="9222" name="Content Placeholder 7" descr="3.jpg">
            <a:extLst>
              <a:ext uri="{FF2B5EF4-FFF2-40B4-BE49-F238E27FC236}">
                <a16:creationId xmlns:a16="http://schemas.microsoft.com/office/drawing/2014/main" id="{FC50364E-29BA-5C7F-6BC4-339EDC0D28A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3" y="1774825"/>
            <a:ext cx="3930650" cy="28352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1F35-5B5C-F6FC-E791-E7845F8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563" cy="1050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Trenches were used by both the Allies and the Central Powers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B060F-5825-5823-E8DF-B472C0BF5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An aerial photograph of the trenches</a:t>
            </a:r>
          </a:p>
        </p:txBody>
      </p:sp>
      <p:sp>
        <p:nvSpPr>
          <p:cNvPr id="10244" name="Text Placeholder 3">
            <a:extLst>
              <a:ext uri="{FF2B5EF4-FFF2-40B4-BE49-F238E27FC236}">
                <a16:creationId xmlns:a16="http://schemas.microsoft.com/office/drawing/2014/main" id="{7563E6DD-27A9-1BB8-4789-3660186002E5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r>
              <a:rPr lang="en-US" altLang="en-US"/>
              <a:t>First line of defense</a:t>
            </a:r>
          </a:p>
        </p:txBody>
      </p:sp>
      <p:pic>
        <p:nvPicPr>
          <p:cNvPr id="10245" name="Content Placeholder 6" descr="tren008.jpg">
            <a:extLst>
              <a:ext uri="{FF2B5EF4-FFF2-40B4-BE49-F238E27FC236}">
                <a16:creationId xmlns:a16="http://schemas.microsoft.com/office/drawing/2014/main" id="{2223A3AB-C6D5-DFB9-8BA3-F0D5DCFE0DE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47800"/>
            <a:ext cx="3794125" cy="3946525"/>
          </a:xfrm>
        </p:spPr>
      </p:pic>
      <p:pic>
        <p:nvPicPr>
          <p:cNvPr id="10246" name="Content Placeholder 7" descr="image.jpg">
            <a:extLst>
              <a:ext uri="{FF2B5EF4-FFF2-40B4-BE49-F238E27FC236}">
                <a16:creationId xmlns:a16="http://schemas.microsoft.com/office/drawing/2014/main" id="{E351BB46-8245-84E4-1877-2F8CFFD54BC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3" y="1592263"/>
            <a:ext cx="3930650" cy="3200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DEAB-4F72-A17D-F27A-6088E341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In the trenches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E45F5-BAEF-FCBE-3D02-E37D8A555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Not all trenches were deep.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B6990-7B29-876F-E18C-DABDFDD1669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Many nations fought together</a:t>
            </a:r>
          </a:p>
        </p:txBody>
      </p:sp>
      <p:pic>
        <p:nvPicPr>
          <p:cNvPr id="11269" name="Content Placeholder 9" descr="Trench_warfare.jpg">
            <a:extLst>
              <a:ext uri="{FF2B5EF4-FFF2-40B4-BE49-F238E27FC236}">
                <a16:creationId xmlns:a16="http://schemas.microsoft.com/office/drawing/2014/main" id="{F2D70ABE-7E82-717A-12FD-CF2A1A02C8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3463" y="1447800"/>
            <a:ext cx="3170237" cy="3962400"/>
          </a:xfrm>
        </p:spPr>
      </p:pic>
      <p:pic>
        <p:nvPicPr>
          <p:cNvPr id="11270" name="Content Placeholder 8" descr="trenches.jpg">
            <a:extLst>
              <a:ext uri="{FF2B5EF4-FFF2-40B4-BE49-F238E27FC236}">
                <a16:creationId xmlns:a16="http://schemas.microsoft.com/office/drawing/2014/main" id="{01AAA9E5-A47F-A53C-0C3F-ED8A3C8587A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4300538" cy="25114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C37C-0875-B0E1-81BF-89FAEA16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Fighting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E4CDCF6F-59BD-4A5C-5DE1-ED141963E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15985-E8E2-1CAF-CCBE-8EA5E566667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Sometimes an easy target</a:t>
            </a:r>
          </a:p>
        </p:txBody>
      </p:sp>
      <p:pic>
        <p:nvPicPr>
          <p:cNvPr id="12293" name="Content Placeholder 6" descr="untitled.bmp">
            <a:extLst>
              <a:ext uri="{FF2B5EF4-FFF2-40B4-BE49-F238E27FC236}">
                <a16:creationId xmlns:a16="http://schemas.microsoft.com/office/drawing/2014/main" id="{D51FC6D4-A1D8-FB9C-51D1-25F85BFCC76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525" y="1447800"/>
            <a:ext cx="3349625" cy="3489325"/>
          </a:xfrm>
        </p:spPr>
      </p:pic>
      <p:pic>
        <p:nvPicPr>
          <p:cNvPr id="12294" name="Content Placeholder 7" descr="trenchPA_468x607.jpg">
            <a:extLst>
              <a:ext uri="{FF2B5EF4-FFF2-40B4-BE49-F238E27FC236}">
                <a16:creationId xmlns:a16="http://schemas.microsoft.com/office/drawing/2014/main" id="{CA2E6E1F-3A8A-737A-0FC3-7BB61E8C2DC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3675" y="1447800"/>
            <a:ext cx="2689225" cy="34893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61BD-55DB-93F9-D165-7F27B00A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Dangers of Trench life</a:t>
            </a:r>
          </a:p>
        </p:txBody>
      </p:sp>
      <p:pic>
        <p:nvPicPr>
          <p:cNvPr id="13315" name="Content Placeholder 3" descr="duncan15.gif">
            <a:extLst>
              <a:ext uri="{FF2B5EF4-FFF2-40B4-BE49-F238E27FC236}">
                <a16:creationId xmlns:a16="http://schemas.microsoft.com/office/drawing/2014/main" id="{9D7000A8-CA82-66F2-B227-615924E2B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663" y="1304925"/>
            <a:ext cx="7272337" cy="39497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550C-4A39-ABBD-830B-CB6B4C56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Trenchfoot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3F90C492-6E95-DD67-1DA8-6C283A0C3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4340" name="Text Placeholder 3">
            <a:extLst>
              <a:ext uri="{FF2B5EF4-FFF2-40B4-BE49-F238E27FC236}">
                <a16:creationId xmlns:a16="http://schemas.microsoft.com/office/drawing/2014/main" id="{6521749E-676C-CAE1-596E-1354DBE94436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1630362"/>
          </a:xfrm>
        </p:spPr>
        <p:txBody>
          <a:bodyPr/>
          <a:lstStyle/>
          <a:p>
            <a:r>
              <a:rPr lang="en-US" altLang="en-US"/>
              <a:t>From having wet feet most of the time and nowhere to dry them out</a:t>
            </a:r>
          </a:p>
        </p:txBody>
      </p:sp>
      <p:pic>
        <p:nvPicPr>
          <p:cNvPr id="14341" name="Content Placeholder 6" descr="waterfilledtrench.jpg">
            <a:extLst>
              <a:ext uri="{FF2B5EF4-FFF2-40B4-BE49-F238E27FC236}">
                <a16:creationId xmlns:a16="http://schemas.microsoft.com/office/drawing/2014/main" id="{53767E1E-135E-ED67-C29D-DDAE9C281BE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6938" y="593725"/>
            <a:ext cx="3352800" cy="5197475"/>
          </a:xfrm>
        </p:spPr>
      </p:pic>
      <p:pic>
        <p:nvPicPr>
          <p:cNvPr id="14342" name="Content Placeholder 7" descr="foot.jpg">
            <a:extLst>
              <a:ext uri="{FF2B5EF4-FFF2-40B4-BE49-F238E27FC236}">
                <a16:creationId xmlns:a16="http://schemas.microsoft.com/office/drawing/2014/main" id="{A036B2CD-9906-3090-C9DD-576CBE0B64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438400"/>
            <a:ext cx="2312988" cy="27987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272</TotalTime>
  <Words>970</Words>
  <Application>Microsoft Office PowerPoint</Application>
  <PresentationFormat>On-screen Show (4:3)</PresentationFormat>
  <Paragraphs>56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Verdana</vt:lpstr>
      <vt:lpstr>Arial</vt:lpstr>
      <vt:lpstr>Wingdings 2</vt:lpstr>
      <vt:lpstr>Calibri</vt:lpstr>
      <vt:lpstr>Georgia</vt:lpstr>
      <vt:lpstr>Aspect</vt:lpstr>
      <vt:lpstr>Trench Warfare</vt:lpstr>
      <vt:lpstr>Sleeping where?</vt:lpstr>
      <vt:lpstr>More ways to build from a French hand book.</vt:lpstr>
      <vt:lpstr>PowerPoint Presentation</vt:lpstr>
      <vt:lpstr>Trenches were used by both the Allies and the Central Powers</vt:lpstr>
      <vt:lpstr>In the trenches</vt:lpstr>
      <vt:lpstr>Fighting</vt:lpstr>
      <vt:lpstr>Dangers of Trench life</vt:lpstr>
      <vt:lpstr>Trenchfoot</vt:lpstr>
      <vt:lpstr>Dead bodies….</vt:lpstr>
      <vt:lpstr>Bring rats</vt:lpstr>
      <vt:lpstr>PowerPoint Presentation</vt:lpstr>
      <vt:lpstr>Christmas truce</vt:lpstr>
      <vt:lpstr>Poison Gas</vt:lpstr>
      <vt:lpstr>PowerPoint Presentation</vt:lpstr>
      <vt:lpstr>PowerPoint Presentation</vt:lpstr>
      <vt:lpstr>PowerPoint Presentation</vt:lpstr>
      <vt:lpstr>PowerPoint Presentation</vt:lpstr>
      <vt:lpstr>Poetry and Literature of World War I</vt:lpstr>
      <vt:lpstr>Dulce Et Decorum Est</vt:lpstr>
      <vt:lpstr>  * It is sweet and proper to die for your country        Wilfred Owen, died 1918  </vt:lpstr>
      <vt:lpstr>PowerPoint Presentation</vt:lpstr>
      <vt:lpstr>What a louse looks like if it were large enough to see. </vt:lpstr>
      <vt:lpstr>PowerPoint Presentation</vt:lpstr>
      <vt:lpstr>In Flanders Fields</vt:lpstr>
      <vt:lpstr>PowerPoint Presentation</vt:lpstr>
      <vt:lpstr>More resources on page 986 of the text.  Possible extra credit test score</vt:lpstr>
      <vt:lpstr>PowerPoint Presentation</vt:lpstr>
    </vt:vector>
  </TitlesOfParts>
  <Company>SBHC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SBHC</dc:creator>
  <cp:lastModifiedBy>Nayan GRIFFITHS</cp:lastModifiedBy>
  <cp:revision>19</cp:revision>
  <dcterms:created xsi:type="dcterms:W3CDTF">2009-05-04T16:27:38Z</dcterms:created>
  <dcterms:modified xsi:type="dcterms:W3CDTF">2023-06-06T10:54:31Z</dcterms:modified>
</cp:coreProperties>
</file>